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662" r:id="rId13"/>
    <p:sldMasterId id="2147483663" r:id="rId14"/>
  </p:sldMasterIdLst>
  <p:notesMasterIdLst>
    <p:notesMasterId r:id="rId21"/>
  </p:notesMasterIdLst>
  <p:sldIdLst>
    <p:sldId id="256" r:id="rId15"/>
    <p:sldId id="257" r:id="rId16"/>
    <p:sldId id="258" r:id="rId17"/>
    <p:sldId id="259" r:id="rId18"/>
    <p:sldId id="260" r:id="rId19"/>
    <p:sldId id="261" r:id="rId20"/>
  </p:sldIdLst>
  <p:sldSz cx="13004800" cy="9753600"/>
  <p:notesSz cx="6858000" cy="9144000"/>
  <p:embeddedFontLst>
    <p:embeddedFont>
      <p:font typeface="Comfortaa" panose="020B0604020202020204" charset="0"/>
      <p:regular r:id="rId22"/>
      <p:bold r:id="rId23"/>
    </p:embeddedFont>
    <p:embeddedFont>
      <p:font typeface="Gill Sans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000000"/>
          </p15:clr>
        </p15:guide>
        <p15:guide id="2" pos="4096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9" roundtripDataSignature="AMtx7mg5tDgC1FN0M0/JKahix9M3xKK2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1388" y="4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font" Target="fonts/font2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font" Target="fonts/font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8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1pPr>
            <a:lvl2pPr marL="914400" lvl="1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2pPr>
            <a:lvl3pPr marL="1371600" lvl="2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3pPr>
            <a:lvl4pPr marL="1828800" lvl="3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4pPr>
            <a:lvl5pPr marL="2286000" lvl="4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5pPr>
            <a:lvl6pPr marL="2743200" lvl="5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6pPr>
            <a:lvl7pPr marL="3200400" lvl="6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7pPr>
            <a:lvl8pPr marL="3657600" lvl="7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8pPr>
            <a:lvl9pPr marL="4114800" lvl="8" indent="-424053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078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576071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576071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576071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576072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576071" algn="l" rtl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>
                <a:schemeClr val="dk1"/>
              </a:buClr>
              <a:buSzPts val="5472"/>
              <a:buFont typeface="Gill Sans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684657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684657" algn="l" rtl="0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Char char="•"/>
              <a:defRPr sz="4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 txBox="1"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artlex.com/ArtLex/Su.html#anchor2312158" TargetMode="External"/><Relationship Id="rId7" Type="http://schemas.openxmlformats.org/officeDocument/2006/relationships/hyperlink" Target="http://www.artlex.com/ArtLex/W.html#anchor920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tlex.com/ArtLex/p/pattern.html" TargetMode="External"/><Relationship Id="rId5" Type="http://schemas.openxmlformats.org/officeDocument/2006/relationships/hyperlink" Target="http://www.artlex.com/ArtLex/G.html#anchor978106" TargetMode="External"/><Relationship Id="rId4" Type="http://schemas.openxmlformats.org/officeDocument/2006/relationships/hyperlink" Target="http://www.artlex.com/ArtLex/Or.html#anchor5714839" TargetMode="Externa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lex.com/ArtLex/c/color.html" TargetMode="External"/><Relationship Id="rId7" Type="http://schemas.openxmlformats.org/officeDocument/2006/relationships/hyperlink" Target="http://www.artlex.com/ArtLex/Rf.html#anchor601215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tlex.com/ArtLex/m/movement.html" TargetMode="External"/><Relationship Id="rId5" Type="http://schemas.openxmlformats.org/officeDocument/2006/relationships/hyperlink" Target="http://www.artlex.com/ArtLex/Pf.html#anchor1052158" TargetMode="External"/><Relationship Id="rId4" Type="http://schemas.openxmlformats.org/officeDocument/2006/relationships/hyperlink" Target="http://www.artlex.com/ArtLex/Sg.html#anchor13524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>
            <a:spLocks noGrp="1"/>
          </p:cNvSpPr>
          <p:nvPr>
            <p:ph type="title"/>
          </p:nvPr>
        </p:nvSpPr>
        <p:spPr>
          <a:xfrm>
            <a:off x="327650" y="445200"/>
            <a:ext cx="12349500" cy="1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0"/>
              <a:buFont typeface="Arial"/>
              <a:buNone/>
            </a:pPr>
            <a:r>
              <a:rPr lang="en-US" sz="11800" b="1" i="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Tessellations</a:t>
            </a:r>
            <a:endParaRPr sz="11800" b="1" u="sng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138" y="2220575"/>
            <a:ext cx="7672525" cy="753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>
            <a:spLocks noGrp="1"/>
          </p:cNvSpPr>
          <p:nvPr>
            <p:ph type="title"/>
          </p:nvPr>
        </p:nvSpPr>
        <p:spPr>
          <a:xfrm>
            <a:off x="406400" y="-508000"/>
            <a:ext cx="119634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</a:pPr>
            <a:r>
              <a:rPr lang="en-US" sz="6800" i="0" u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is a tessellation?</a:t>
            </a:r>
            <a:endParaRPr sz="6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" name="Google Shape;63;p2"/>
          <p:cNvSpPr txBox="1">
            <a:spLocks noGrp="1"/>
          </p:cNvSpPr>
          <p:nvPr>
            <p:ph type="body" idx="1"/>
          </p:nvPr>
        </p:nvSpPr>
        <p:spPr>
          <a:xfrm>
            <a:off x="215900" y="1346200"/>
            <a:ext cx="12573000" cy="8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0800" bIns="45700" anchor="ctr" anchorCtr="0">
            <a:noAutofit/>
          </a:bodyPr>
          <a:lstStyle/>
          <a:p>
            <a:pPr marL="838200" marR="0" lvl="0" indent="-4155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•"/>
            </a:pPr>
            <a:r>
              <a:rPr lang="en-US" sz="3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collection of </a:t>
            </a:r>
            <a:r>
              <a:rPr lang="en-US" sz="370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shapes</a:t>
            </a:r>
            <a:r>
              <a:rPr lang="en-US" sz="3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that fit together to cover a </a:t>
            </a:r>
            <a:r>
              <a:rPr lang="en-US" sz="370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surface</a:t>
            </a:r>
            <a:r>
              <a:rPr lang="en-US" sz="3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without </a:t>
            </a:r>
            <a:r>
              <a:rPr lang="en-US" sz="370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overlapping</a:t>
            </a:r>
            <a:r>
              <a:rPr lang="en-US" sz="3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 leaving gaps. Often a repeating </a:t>
            </a:r>
            <a:r>
              <a:rPr lang="en-US" sz="370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geometric</a:t>
            </a:r>
            <a:r>
              <a:rPr lang="en-US" sz="3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70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pattern</a:t>
            </a:r>
            <a:r>
              <a:rPr lang="en-US" sz="3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37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415544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•"/>
            </a:pPr>
            <a:r>
              <a:rPr lang="en-US" sz="3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Tessellations can be seen in almost every brick wall, tiled floor or wall, quilt pattern, lace tablecloth, fabric and </a:t>
            </a:r>
            <a:r>
              <a:rPr lang="en-US" sz="370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wallpaper</a:t>
            </a:r>
            <a:r>
              <a:rPr lang="en-US" sz="3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pattern.</a:t>
            </a:r>
            <a:endParaRPr sz="37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773874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Times New Roman"/>
              <a:buChar char="•"/>
            </a:pPr>
            <a:r>
              <a:rPr lang="en-US" sz="370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word tessellation comes from the latin word “tessera” which means small stone cube</a:t>
            </a:r>
            <a:endParaRPr sz="370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35039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•"/>
            </a:pPr>
            <a:r>
              <a:rPr lang="en-US" sz="3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earliest tessellations were found as mosaic pictures on floors in old roman buildings</a:t>
            </a:r>
            <a:endParaRPr sz="3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35039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Char char="•"/>
            </a:pPr>
            <a:r>
              <a:rPr lang="en-US" sz="37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Nowadays, the term "tessellation" has become more specialized. Its meaning has changed.  The individual tiles are the shape of animals, people, and things</a:t>
            </a:r>
            <a:endParaRPr sz="3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4" name="Google Shape;6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4875" y="456274"/>
            <a:ext cx="4940300" cy="594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03950" y="3880322"/>
            <a:ext cx="6873700" cy="545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152400" y="254000"/>
            <a:ext cx="129667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</a:pPr>
            <a:r>
              <a:rPr lang="en-US" sz="7300" i="0" u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Tessellations all around us</a:t>
            </a:r>
            <a:endParaRPr sz="73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1" name="Google Shape;7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425" y="254000"/>
            <a:ext cx="10160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1125" y="254000"/>
            <a:ext cx="640080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250" y="2692400"/>
            <a:ext cx="9229724" cy="69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3425" y="1295400"/>
            <a:ext cx="10248900" cy="83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07800" y="509550"/>
            <a:ext cx="6865650" cy="65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07800" y="2202186"/>
            <a:ext cx="6865650" cy="739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/>
          <p:cNvPicPr preferRelativeResize="0"/>
          <p:nvPr/>
        </p:nvPicPr>
        <p:blipFill rotWithShape="1">
          <a:blip r:embed="rId9">
            <a:alphaModFix/>
          </a:blip>
          <a:srcRect l="-29863" r="-6748" b="-36612"/>
          <a:stretch/>
        </p:blipFill>
        <p:spPr>
          <a:xfrm>
            <a:off x="-1798650" y="161311"/>
            <a:ext cx="9229724" cy="1297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1358900" y="0"/>
            <a:ext cx="104649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</a:pPr>
            <a:r>
              <a:rPr lang="en-US" sz="8400" b="1" i="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M.C. Escher</a:t>
            </a:r>
            <a:endParaRPr b="1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" name="Google Shape;83;p4"/>
          <p:cNvSpPr txBox="1">
            <a:spLocks noGrp="1"/>
          </p:cNvSpPr>
          <p:nvPr>
            <p:ph type="body" idx="1"/>
          </p:nvPr>
        </p:nvSpPr>
        <p:spPr>
          <a:xfrm>
            <a:off x="85300" y="2286000"/>
            <a:ext cx="12683400" cy="7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0800" bIns="45700" anchor="ctr" anchorCtr="0">
            <a:noAutofit/>
          </a:bodyPr>
          <a:lstStyle/>
          <a:p>
            <a:pPr marL="838200" marR="0" lvl="0" indent="-603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682"/>
              <a:buFont typeface="Times New Roman"/>
              <a:buChar char="•"/>
            </a:pPr>
            <a:r>
              <a:rPr lang="en-US" sz="4700">
                <a:latin typeface="Times New Roman"/>
                <a:ea typeface="Times New Roman"/>
                <a:cs typeface="Times New Roman"/>
                <a:sym typeface="Times New Roman"/>
              </a:rPr>
              <a:t>Artist known for his creative </a:t>
            </a:r>
            <a:r>
              <a:rPr lang="en-US" sz="47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tessellations.</a:t>
            </a:r>
            <a:endParaRPr sz="47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60325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682"/>
              <a:buFont typeface="Times New Roman"/>
              <a:buChar char="•"/>
            </a:pPr>
            <a:r>
              <a:rPr lang="en-US" sz="47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Born in Holland in 1898, died in 1972.</a:t>
            </a:r>
            <a:endParaRPr sz="47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60325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682"/>
              <a:buFont typeface="Times New Roman"/>
              <a:buChar char="•"/>
            </a:pPr>
            <a:r>
              <a:rPr lang="en-US" sz="4700">
                <a:latin typeface="Times New Roman"/>
                <a:ea typeface="Times New Roman"/>
                <a:cs typeface="Times New Roman"/>
                <a:sym typeface="Times New Roman"/>
              </a:rPr>
              <a:t>Created </a:t>
            </a:r>
            <a:r>
              <a:rPr lang="en-US" sz="47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137 tessellations in his lifetime.</a:t>
            </a:r>
            <a:endParaRPr sz="47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60325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682"/>
              <a:buFont typeface="Times New Roman"/>
              <a:buChar char="•"/>
            </a:pPr>
            <a:r>
              <a:rPr lang="en-US" sz="47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 work was very mathematical.</a:t>
            </a:r>
            <a:endParaRPr sz="47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60325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7682"/>
              <a:buFont typeface="Times New Roman"/>
              <a:buChar char="•"/>
            </a:pPr>
            <a:r>
              <a:rPr lang="en-US" sz="47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Combines realism with optical illusions and metamorphoses of one object into another</a:t>
            </a:r>
            <a:endParaRPr sz="4700"/>
          </a:p>
        </p:txBody>
      </p:sp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25" y="203975"/>
            <a:ext cx="5389326" cy="72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7000" y="203975"/>
            <a:ext cx="7251701" cy="684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00" y="203975"/>
            <a:ext cx="6731725" cy="9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54275" y="1473900"/>
            <a:ext cx="8114425" cy="806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0800" bIns="45700" anchor="ctr" anchorCtr="0">
            <a:noAutofit/>
          </a:bodyPr>
          <a:lstStyle/>
          <a:p>
            <a:pPr marL="838200" marR="0" lvl="0" indent="-11544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182"/>
              <a:buFont typeface="Gill Sans"/>
              <a:buNone/>
            </a:pPr>
            <a:endParaRPr sz="4200" b="0" i="0" u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3" name="Google Shape;9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775" y="254000"/>
            <a:ext cx="6311900" cy="631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5033" y="2474925"/>
            <a:ext cx="9472067" cy="71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5661" y="254000"/>
            <a:ext cx="6121439" cy="774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775" y="254000"/>
            <a:ext cx="7404100" cy="74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2612" y="2694200"/>
            <a:ext cx="6834188" cy="69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21612" y="1831975"/>
            <a:ext cx="8242300" cy="774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270000" y="-215900"/>
            <a:ext cx="104648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Arial"/>
              <a:buNone/>
            </a:pPr>
            <a:r>
              <a:rPr lang="en-US" sz="8400" b="1" i="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Repetition</a:t>
            </a:r>
            <a:endParaRPr b="1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" name="Google Shape;104;p6"/>
          <p:cNvSpPr txBox="1">
            <a:spLocks noGrp="1"/>
          </p:cNvSpPr>
          <p:nvPr>
            <p:ph type="body" idx="1"/>
          </p:nvPr>
        </p:nvSpPr>
        <p:spPr>
          <a:xfrm>
            <a:off x="228600" y="2540375"/>
            <a:ext cx="12547500" cy="60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0800" bIns="45700" anchor="ctr" anchorCtr="0">
            <a:noAutofit/>
          </a:bodyPr>
          <a:lstStyle/>
          <a:p>
            <a:pPr marL="838200" marR="0" lvl="0" indent="-380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mes New Roman"/>
              <a:buChar char="•"/>
            </a:pPr>
            <a:r>
              <a:rPr lang="en-US" sz="52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term refers to a way of combining </a:t>
            </a:r>
            <a:r>
              <a:rPr lang="en-US" sz="5200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elements of art</a:t>
            </a:r>
            <a:r>
              <a:rPr lang="en-US" sz="52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 that the same elements are used over and over again. </a:t>
            </a:r>
            <a:endParaRPr sz="520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380492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mes New Roman"/>
              <a:buChar char="•"/>
            </a:pPr>
            <a:r>
              <a:rPr lang="en-US" sz="52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certain </a:t>
            </a:r>
            <a:r>
              <a:rPr lang="en-US" sz="5200" i="0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colour</a:t>
            </a:r>
            <a:r>
              <a:rPr lang="en-US" sz="52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 </a:t>
            </a:r>
            <a:r>
              <a:rPr lang="en-US" sz="5200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shape</a:t>
            </a:r>
            <a:r>
              <a:rPr lang="en-US" sz="52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might be used several times in the same </a:t>
            </a:r>
            <a:r>
              <a:rPr lang="en-US" sz="5200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picture</a:t>
            </a:r>
            <a:r>
              <a:rPr lang="en-US" sz="52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520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380492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mes New Roman"/>
              <a:buChar char="•"/>
            </a:pPr>
            <a:r>
              <a:rPr lang="en-US" sz="52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Repetition also can contribute to </a:t>
            </a:r>
            <a:r>
              <a:rPr lang="en-US" sz="5200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movement</a:t>
            </a:r>
            <a:r>
              <a:rPr lang="en-US" sz="52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sz="5200" i="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rhythm</a:t>
            </a:r>
            <a:r>
              <a:rPr lang="en-US" sz="5200" i="0" u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i="0" u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a work of art.</a:t>
            </a:r>
            <a:endParaRPr sz="5200" i="0" u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38200" marR="0" lvl="0" indent="-445643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mes New Roman"/>
              <a:buChar char="•"/>
            </a:pPr>
            <a:r>
              <a:rPr lang="en-US" sz="5200" dirty="0">
                <a:latin typeface="Times New Roman"/>
                <a:ea typeface="Times New Roman"/>
                <a:cs typeface="Times New Roman"/>
                <a:sym typeface="Times New Roman"/>
              </a:rPr>
              <a:t>It c</a:t>
            </a:r>
            <a:r>
              <a:rPr lang="en-US" sz="52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</a:t>
            </a:r>
            <a:r>
              <a:rPr lang="en-US" sz="520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give your </a:t>
            </a:r>
            <a:r>
              <a:rPr lang="en-US" sz="520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composition a sense of balance and harmony.</a:t>
            </a:r>
            <a:endParaRPr sz="5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tle &amp; Subtitle">
  <a:themeElements>
    <a:clrScheme name="Title &amp; Subtitle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Blank">
  <a:themeElements>
    <a:clrScheme name="Blank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itle &amp; Bullets - Left">
  <a:themeElements>
    <a:clrScheme name="Title &amp; Bullets - Left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itle &amp; Bullets - 2 Column">
  <a:themeElements>
    <a:clrScheme name="Title &amp; Bullets - 2 Column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itle &amp; Bullets - Right">
  <a:themeElements>
    <a:clrScheme name="Title &amp; Bullets - Right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itle, Bullets &amp; Photo">
  <a:themeElements>
    <a:clrScheme name="Title, Bullets &amp; Photo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- Center">
  <a:themeElements>
    <a:clrScheme name="Title - Center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ullets">
  <a:themeElements>
    <a:clrScheme name="Bullets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hoto - Horizontal">
  <a:themeElements>
    <a:clrScheme name="Photo - Horizontal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hoto - Horizontal Reflection">
  <a:themeElements>
    <a:clrScheme name="Photo - Horizontal Reflection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hoto - Vertical">
  <a:themeElements>
    <a:clrScheme name="Photo - Vertical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hoto - Vertical Reflection">
  <a:themeElements>
    <a:clrScheme name="Photo - Vertical Reflection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itle - Top">
  <a:themeElements>
    <a:clrScheme name="Title - Top">
      <a:dk1>
        <a:srgbClr val="FFFFFF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BBE0E3"/>
      </a:accent4>
      <a:accent5>
        <a:srgbClr val="333399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231</Words>
  <Application>Microsoft Office PowerPoint</Application>
  <PresentationFormat>Custom</PresentationFormat>
  <Paragraphs>19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6</vt:i4>
      </vt:variant>
    </vt:vector>
  </HeadingPairs>
  <TitlesOfParts>
    <vt:vector size="24" baseType="lpstr">
      <vt:lpstr>Comfortaa</vt:lpstr>
      <vt:lpstr>Arial</vt:lpstr>
      <vt:lpstr>Times New Roman</vt:lpstr>
      <vt:lpstr>Gill Sans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Tessellations</vt:lpstr>
      <vt:lpstr>What is a tessellation?</vt:lpstr>
      <vt:lpstr>Tessellations all around us</vt:lpstr>
      <vt:lpstr>M.C. Escher</vt:lpstr>
      <vt:lpstr>PowerPoint Presentation</vt:lpstr>
      <vt:lpstr>Repetition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Tessellations</dc:title>
  <dc:creator>Natalie Strussione</dc:creator>
  <cp:lastModifiedBy>Greg Timmington</cp:lastModifiedBy>
  <cp:revision>3</cp:revision>
  <dcterms:modified xsi:type="dcterms:W3CDTF">2021-01-12T23:11:09Z</dcterms:modified>
</cp:coreProperties>
</file>